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6" r:id="rId5"/>
    <p:sldId id="256" r:id="rId6"/>
    <p:sldId id="257" r:id="rId7"/>
    <p:sldId id="258" r:id="rId8"/>
    <p:sldId id="259" r:id="rId9"/>
    <p:sldId id="260" r:id="rId10"/>
    <p:sldId id="270" r:id="rId11"/>
    <p:sldId id="262" r:id="rId12"/>
    <p:sldId id="271" r:id="rId13"/>
    <p:sldId id="269" r:id="rId14"/>
    <p:sldId id="273" r:id="rId15"/>
    <p:sldId id="272" r:id="rId16"/>
    <p:sldId id="274" r:id="rId17"/>
    <p:sldId id="275" r:id="rId18"/>
    <p:sldId id="278" r:id="rId19"/>
    <p:sldId id="276" r:id="rId20"/>
    <p:sldId id="277" r:id="rId21"/>
    <p:sldId id="280" r:id="rId22"/>
    <p:sldId id="281" r:id="rId23"/>
    <p:sldId id="27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94" d="100"/>
          <a:sy n="94" d="100"/>
        </p:scale>
        <p:origin x="226" y="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800000" cy="7733333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03.07.2019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03.07.2019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xmlns="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xmlns="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xmlns="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xmlns="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xmlns="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xmlns="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xmlns="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xmlns="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xmlns="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xmlns="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xmlns="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xmlns="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xmlns="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xmlns="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xmlns="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xmlns="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xmlns="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xmlns="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xmlns="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xmlns="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xmlns="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xmlns="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xmlns="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xmlns="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xmlns="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xmlns="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xmlns="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xmlns="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xmlns="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xmlns="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xmlns="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xmlns="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xmlns="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xmlns="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xmlns="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xmlns="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xmlns="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xmlns="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xmlns="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xmlns="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xmlns="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xmlns="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xmlns="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xmlns="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xmlns="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xmlns="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xmlns="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xmlns="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xmlns="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xmlns="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xmlns="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xmlns="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xmlns="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xmlns="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xmlns="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xmlns="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xmlns="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xmlns="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xmlns="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xmlns="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smtClean="0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xmlns="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xmlns="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88" y="690113"/>
            <a:ext cx="5690680" cy="2264164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you Travel to?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designed to help people decide where to book their next vacation</a:t>
            </a:r>
            <a:endParaRPr lang="ru-RU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2309" y="3425363"/>
            <a:ext cx="4641012" cy="949829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designed to help people decide where to book their next vacation</a:t>
            </a:r>
            <a:endParaRPr lang="ru-RU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63990" y="4375192"/>
            <a:ext cx="2849282" cy="1965223"/>
          </a:xfrm>
        </p:spPr>
        <p:txBody>
          <a:bodyPr/>
          <a:lstStyle/>
          <a:p>
            <a:r>
              <a:rPr lang="en-US" sz="2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M/W 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6: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Khanna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Simret Goitom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Svitlana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Balyuk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Stephanie Burr</a:t>
            </a:r>
          </a:p>
          <a:p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xmlns="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944" y="284672"/>
            <a:ext cx="10515600" cy="149394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xmlns="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4511"/>
            <a:ext cx="8754374" cy="516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21767"/>
            <a:ext cx="8107392" cy="515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90" y="1682151"/>
            <a:ext cx="7788246" cy="51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78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6657"/>
            <a:ext cx="10267950" cy="47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90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89" y="1664898"/>
            <a:ext cx="8512865" cy="488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6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rgbClr val="008EDC"/>
                    </a:gs>
                    <a:gs pos="100000">
                      <a:srgbClr val="D30F64"/>
                    </a:gs>
                  </a:gsLst>
                  <a:lin ang="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98" y="1699404"/>
            <a:ext cx="8876581" cy="488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6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57" y="1657350"/>
            <a:ext cx="9338364" cy="461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9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2716"/>
            <a:ext cx="9151189" cy="48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5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16" y="1751163"/>
            <a:ext cx="9350764" cy="45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15631" y="793172"/>
            <a:ext cx="6843278" cy="199966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Weather Map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 allows for current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of Living Index –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vacation lists - source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400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xmlns="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20349" y="2374459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 Codes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7645"/>
            <a:ext cx="9134475" cy="50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xmlns="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023" y="908049"/>
            <a:ext cx="4503295" cy="782727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&amp; Transformation	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CSV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endParaRPr lang="ru-RU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34045" y="2050475"/>
            <a:ext cx="4324165" cy="60646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list .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42340" y="2465207"/>
            <a:ext cx="5167222" cy="3616416"/>
          </a:xfrm>
        </p:spPr>
        <p:txBody>
          <a:bodyPr>
            <a:normAutofit fontScale="85000" lnSpcReduction="20000"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source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Decided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narrow down the number of cities we start our initial project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time and resources, this list doesn’t have to be static, we could work with larger search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</a:p>
          <a:p>
            <a:pPr marL="457200" lvl="1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of Living Index .csv</a:t>
            </a:r>
          </a:p>
          <a:p>
            <a:pPr marL="457200" lvl="1" indent="0">
              <a:buNone/>
            </a:pPr>
            <a:endPara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9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Captures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cost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work with Google Places API indicated that many establishments didn’t have information on cost, to supplement this we grabbed a separate dataset to work with.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53" y="588958"/>
            <a:ext cx="5395166" cy="142558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&amp; Transformation - Google Places API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5954" y="2292792"/>
            <a:ext cx="5693434" cy="701675"/>
          </a:xfrm>
        </p:spPr>
        <p:txBody>
          <a:bodyPr/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Pulled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google places successive API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keywords that  most captured vacation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leisure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37B0312A-C970-4CA1-A36F-1BB0C930FB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5954" y="4031053"/>
            <a:ext cx="5515816" cy="990146"/>
          </a:xfrm>
        </p:spPr>
        <p:txBody>
          <a:bodyPr>
            <a:normAutofit fontScale="92500" lnSpcReduction="20000"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establishments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user rating by establishment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 of total reviews by establishment</a:t>
            </a:r>
          </a:p>
          <a:p>
            <a:endParaRPr lang="en-US" dirty="0" smtClean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5954" y="4943657"/>
            <a:ext cx="7576831" cy="1708223"/>
          </a:xfrm>
        </p:spPr>
        <p:txBody>
          <a:bodyPr>
            <a:normAutofit fontScale="92500"/>
          </a:bodyPr>
          <a:lstStyle/>
          <a:p>
            <a:pPr lvl="1"/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was summarized by city and keyword and saved as a .csv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 rating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establishments returned from call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number of reviews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reviews by keyword</a:t>
            </a:r>
          </a:p>
          <a:p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xmlns="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577" y="6400036"/>
            <a:ext cx="770198" cy="365125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955" y="3031652"/>
            <a:ext cx="3252159" cy="1076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06" y="5228757"/>
            <a:ext cx="1671771" cy="4301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388" y="5910798"/>
            <a:ext cx="1684989" cy="7410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713" y="5917860"/>
            <a:ext cx="1518009" cy="664739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>
          <a:xfrm rot="16200000">
            <a:off x="6676726" y="5553325"/>
            <a:ext cx="230314" cy="484632"/>
          </a:xfrm>
          <a:prstGeom prst="leftArrow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Left Arrow 14"/>
          <p:cNvSpPr/>
          <p:nvPr/>
        </p:nvSpPr>
        <p:spPr>
          <a:xfrm rot="10800000">
            <a:off x="7637546" y="6007914"/>
            <a:ext cx="553167" cy="484632"/>
          </a:xfrm>
          <a:prstGeom prst="leftArrow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094" y="875415"/>
            <a:ext cx="10515600" cy="676275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&amp; Transformation - Open Weather Map</a:t>
            </a:r>
            <a:endParaRPr lang="ru-RU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Pulled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from Open Weather Map using successive API calls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11310" y="2947285"/>
            <a:ext cx="9993047" cy="2680585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free version of Open Weather Map which restricts the amount and type of data returned</a:t>
            </a:r>
          </a:p>
          <a:p>
            <a:pPr lvl="1"/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temperature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humidity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 fall </a:t>
            </a:r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xmlns="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290827845"/>
              </p:ext>
            </p:extLst>
          </p:nvPr>
        </p:nvGraphicFramePr>
        <p:xfrm>
          <a:off x="798794" y="250166"/>
          <a:ext cx="4833987" cy="59127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3" y="1298797"/>
            <a:ext cx="4395258" cy="92683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Merged Dataset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Recommended Cities</a:t>
            </a:r>
            <a:endParaRPr lang="ru-RU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2753" y="2592569"/>
            <a:ext cx="5630885" cy="836431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is sorted and ranked in the following order:</a:t>
            </a:r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xmlns="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26385" y="3719427"/>
            <a:ext cx="2137721" cy="365125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cost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00" y="3990708"/>
            <a:ext cx="1642663" cy="5343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$ per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per day</a:t>
            </a:r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xmlns="" id="{FC7368B7-D4B3-45CE-95D8-0AA892A56116}"/>
              </a:ext>
            </a:extLst>
          </p:cNvPr>
          <p:cNvSpPr/>
          <p:nvPr/>
        </p:nvSpPr>
        <p:spPr>
          <a:xfrm>
            <a:off x="9030337" y="3411892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xmlns="" id="{CB3E6EAD-AA8B-4D6A-B852-670A3BE077FA}"/>
              </a:ext>
            </a:extLst>
          </p:cNvPr>
          <p:cNvSpPr/>
          <p:nvPr/>
        </p:nvSpPr>
        <p:spPr>
          <a:xfrm>
            <a:off x="5742337" y="518056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126385" y="5161646"/>
            <a:ext cx="5147253" cy="600066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sorted and returns the top 5 by Google Places user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xmlns="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126410" y="4451492"/>
            <a:ext cx="2456873" cy="365125"/>
          </a:xfrm>
        </p:spPr>
        <p:txBody>
          <a:bodyPr>
            <a:no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 travel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6000" y="4732258"/>
            <a:ext cx="3779443" cy="451300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Google Places keyword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xmlns="" id="{46B993A4-B156-41FD-9B95-16911035EAA1}"/>
              </a:ext>
            </a:extLst>
          </p:cNvPr>
          <p:cNvSpPr/>
          <p:nvPr/>
        </p:nvSpPr>
        <p:spPr>
          <a:xfrm>
            <a:off x="5742337" y="5836121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22" name="Oval 21" descr="Circle shape">
            <a:extLst>
              <a:ext uri="{FF2B5EF4-FFF2-40B4-BE49-F238E27FC236}">
                <a16:creationId xmlns:a16="http://schemas.microsoft.com/office/drawing/2014/main" xmlns="" id="{F25A7B72-F802-4A5B-9C15-E6092A747BDA}"/>
              </a:ext>
            </a:extLst>
          </p:cNvPr>
          <p:cNvSpPr/>
          <p:nvPr/>
        </p:nvSpPr>
        <p:spPr>
          <a:xfrm>
            <a:off x="9611420" y="4506094"/>
            <a:ext cx="384048" cy="38404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131365" y="5835237"/>
            <a:ext cx="4858687" cy="524213"/>
          </a:xfrm>
        </p:spPr>
        <p:txBody>
          <a:bodyPr>
            <a:no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weather for the top 5 cities is then collected through Open Weather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64A8CDE2-952B-4BD3-A740-DF54D4C7E8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Category Title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56" y="2018580"/>
            <a:ext cx="4288734" cy="792369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Examples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Night Life on a Budget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8546E56-D449-4019-86AD-4F0D3A1474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8356" y="3252275"/>
            <a:ext cx="3959303" cy="1846732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selects the following: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 cost per day: $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pre day: $</a:t>
            </a: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0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 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Interests: ‘Night Life’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7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09" y="2018580"/>
            <a:ext cx="4433258" cy="103517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5C036DD0-C26B-41E2-9DB0-39AFC1B5FF57}"/>
              </a:ext>
            </a:extLst>
          </p:cNvPr>
          <p:cNvSpPr txBox="1">
            <a:spLocks/>
          </p:cNvSpPr>
          <p:nvPr/>
        </p:nvSpPr>
        <p:spPr>
          <a:xfrm>
            <a:off x="5461240" y="3252275"/>
            <a:ext cx="4696691" cy="24731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selects the following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 cost per day: $300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 cost pre day: $600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 Interests: ‘Museums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endPara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xmlns="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Truvel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CD9BCCC8-CFF6-40E7-BDFF-6ECC2EAE91CF}"/>
              </a:ext>
            </a:extLst>
          </p:cNvPr>
          <p:cNvSpPr txBox="1">
            <a:spLocks/>
          </p:cNvSpPr>
          <p:nvPr/>
        </p:nvSpPr>
        <p:spPr>
          <a:xfrm>
            <a:off x="595223" y="490459"/>
            <a:ext cx="8140760" cy="83062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Improvement &amp; Expansion Potential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C036DD0-C26B-41E2-9DB0-39AFC1B5F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69675"/>
            <a:ext cx="11274221" cy="474714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cities can be expanded and made more flexible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API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needs a thorough review and needs to be cleaned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counting establishments: an establishment can be marked as both a restaurant and a bar, this results in double counting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Establishments appearing more than once for a single keyword</a:t>
            </a:r>
          </a:p>
          <a:p>
            <a:pPr lvl="3"/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 zoo would be listed multiple times, for example Lincoln Park Zoo was counted several times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page returns maximum 20 results</a:t>
            </a:r>
          </a:p>
          <a:p>
            <a:pPr lvl="2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20,000+ rows and took 30 mins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Weather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For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we could download other data to provide a broad picture of weather </a:t>
            </a:r>
          </a:p>
          <a:p>
            <a:pPr marL="914400" lvl="2" indent="0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day forecast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data to calculate average and max temps, humidity, and rain on a granular level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data API which allows you to get statistical data by main weather parameters for a specific date or month of the year, or for the entire year.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92" y="905774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dc4bcd6-49db-4c07-9060-8acfc67cef9f"/>
    <ds:schemaRef ds:uri="fb0879af-3eba-417a-a55a-ffe6dcd6ca77"/>
    <ds:schemaRef ds:uri="http://www.w3.org/XML/1998/namespace"/>
    <ds:schemaRef ds:uri="http://purl.org/dc/dcmitype/"/>
    <ds:schemaRef ds:uri="http://schemas.microsoft.com/office/2006/documentManagement/types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564</Words>
  <Application>Microsoft Office PowerPoint</Application>
  <PresentationFormat>Widescreen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Courier New</vt:lpstr>
      <vt:lpstr>Times New Roman</vt:lpstr>
      <vt:lpstr>Wingdings</vt:lpstr>
      <vt:lpstr>Office Theme</vt:lpstr>
      <vt:lpstr>Truvel  Where Should you Travel to? An interface designed to help people decide where to book their next vacation</vt:lpstr>
      <vt:lpstr>Data Sources</vt:lpstr>
      <vt:lpstr>Data Collection &amp; Transformation CSV Data Sources</vt:lpstr>
      <vt:lpstr>Data Collection &amp; Transformation - Google Places API</vt:lpstr>
      <vt:lpstr>Data Collection &amp; Transformation - Open Weather Map</vt:lpstr>
      <vt:lpstr>Final Merged Dataset Top Recommended Cities</vt:lpstr>
      <vt:lpstr>Search Result Examples – Night Life on a Budget </vt:lpstr>
      <vt:lpstr>BIG IMAGE</vt:lpstr>
      <vt:lpstr>PowerPoint Presentation</vt:lpstr>
      <vt:lpstr>THANK YOU!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  <vt:lpstr>Truvel Codes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2019-07-03T14:37:25Z</dcterms:created>
  <dcterms:modified xsi:type="dcterms:W3CDTF">2019-07-03T17:55:19Z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